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1" r:id="rId1"/>
  </p:sldMasterIdLst>
  <p:notesMasterIdLst>
    <p:notesMasterId r:id="rId23"/>
  </p:notesMasterIdLst>
  <p:handoutMasterIdLst>
    <p:handoutMasterId r:id="rId24"/>
  </p:handoutMasterIdLst>
  <p:sldIdLst>
    <p:sldId id="2772" r:id="rId2"/>
    <p:sldId id="2893" r:id="rId3"/>
    <p:sldId id="2873" r:id="rId4"/>
    <p:sldId id="363" r:id="rId5"/>
    <p:sldId id="2877" r:id="rId6"/>
    <p:sldId id="2879" r:id="rId7"/>
    <p:sldId id="2881" r:id="rId8"/>
    <p:sldId id="2880" r:id="rId9"/>
    <p:sldId id="2884" r:id="rId10"/>
    <p:sldId id="2885" r:id="rId11"/>
    <p:sldId id="1932" r:id="rId12"/>
    <p:sldId id="2886" r:id="rId13"/>
    <p:sldId id="2887" r:id="rId14"/>
    <p:sldId id="2882" r:id="rId15"/>
    <p:sldId id="2888" r:id="rId16"/>
    <p:sldId id="2889" r:id="rId17"/>
    <p:sldId id="2890" r:id="rId18"/>
    <p:sldId id="2891" r:id="rId19"/>
    <p:sldId id="2883" r:id="rId20"/>
    <p:sldId id="2874" r:id="rId21"/>
    <p:sldId id="2892" r:id="rId22"/>
  </p:sldIdLst>
  <p:sldSz cx="12192000" cy="6858000"/>
  <p:notesSz cx="6796088" cy="9925050"/>
  <p:embeddedFontLst>
    <p:embeddedFont>
      <p:font typeface="Cambria Math" panose="02040503050406030204" pitchFamily="18" charset="0"/>
      <p:regular r:id="rId25"/>
    </p:embeddedFont>
    <p:embeddedFont>
      <p:font typeface="Wingdings 3" panose="05040102010807070707" pitchFamily="18" charset="2"/>
      <p:regular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  <p:embeddedFont>
      <p:font typeface="Arial Rounded MT Bold" panose="020B0604020202020204" charset="0"/>
      <p:regular r:id="rId31"/>
      <p:bold r:id="rId3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5B9BD5"/>
    <a:srgbClr val="ECECEC"/>
    <a:srgbClr val="063D79"/>
    <a:srgbClr val="003399"/>
    <a:srgbClr val="C00101"/>
    <a:srgbClr val="FFE4DD"/>
    <a:srgbClr val="003C7F"/>
    <a:srgbClr val="E8CFB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9" autoAdjust="0"/>
    <p:restoredTop sz="81689" autoAdjust="0"/>
  </p:normalViewPr>
  <p:slideViewPr>
    <p:cSldViewPr>
      <p:cViewPr varScale="1">
        <p:scale>
          <a:sx n="68" d="100"/>
          <a:sy n="68" d="100"/>
        </p:scale>
        <p:origin x="1099" y="62"/>
      </p:cViewPr>
      <p:guideLst>
        <p:guide orient="horz" pos="1056"/>
        <p:guide pos="3840"/>
      </p:guideLst>
    </p:cSldViewPr>
  </p:slideViewPr>
  <p:outlineViewPr>
    <p:cViewPr>
      <p:scale>
        <a:sx n="33" d="100"/>
        <a:sy n="33" d="100"/>
      </p:scale>
      <p:origin x="0" y="-21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58" y="1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789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789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6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76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10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251" y="4713368"/>
            <a:ext cx="4983586" cy="446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76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fld id="{412C2970-D838-4E16-9F7E-5362C8D6E639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0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07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685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1CF843-382B-4C43-B8A3-F50E7C6D10EC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1867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170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1614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2748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637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-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4217069-20E2-4EAF-B429-BA551A85F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8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94908"/>
            <a:ext cx="103632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406AE-866E-427D-962D-A51005AA2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2209801"/>
            <a:ext cx="10363200" cy="2057400"/>
          </a:xfrm>
        </p:spPr>
        <p:txBody>
          <a:bodyPr anchor="b"/>
          <a:lstStyle>
            <a:lvl1pPr algn="l">
              <a:defRPr sz="4000" b="1" cap="small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447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177E49-BB3D-4D46-9FF2-4767B27AE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3721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White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12E19-4EA7-4AB5-984D-7DC0A98043BC}"/>
              </a:ext>
            </a:extLst>
          </p:cNvPr>
          <p:cNvSpPr txBox="1"/>
          <p:nvPr userDrawn="1"/>
        </p:nvSpPr>
        <p:spPr>
          <a:xfrm>
            <a:off x="4114800" y="6581001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Whiteboard</a:t>
            </a:r>
            <a:endParaRPr lang="en-US" sz="1200" b="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0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entered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>
              <a:defRPr sz="4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author name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6" y="4484691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Segoe UI" pitchFamily="34" charset="0"/>
                <a:cs typeface="Segoe UI" pitchFamily="34" charset="0"/>
              </a:rPr>
              <a:t>comnet.informatik.uni-wuerzburg.de</a:t>
            </a:r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ed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D426E-3617-42D2-AA23-FEB84DB7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9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um das </a:t>
            </a:r>
            <a:r>
              <a:rPr lang="en-GB" dirty="0" err="1"/>
              <a:t>Titelformat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80242" name="Picture 18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546304" y="6318000"/>
            <a:ext cx="468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  <p:sp>
        <p:nvSpPr>
          <p:cNvPr id="180249" name="Rectangle 25"/>
          <p:cNvSpPr>
            <a:spLocks noChangeArrowheads="1"/>
          </p:cNvSpPr>
          <p:nvPr/>
        </p:nvSpPr>
        <p:spPr bwMode="auto">
          <a:xfrm>
            <a:off x="4978400" y="6584950"/>
            <a:ext cx="2235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1" baseline="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56197"/>
            <a:ext cx="1371600" cy="601803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719669" y="914400"/>
            <a:ext cx="10657417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27D2D5B-5C60-4D6A-9ED0-A53CF0478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2" r:id="rId3"/>
    <p:sldLayoutId id="2147483676" r:id="rId4"/>
    <p:sldLayoutId id="2147483678" r:id="rId5"/>
    <p:sldLayoutId id="2147483677" r:id="rId6"/>
    <p:sldLayoutId id="2147483653" r:id="rId7"/>
    <p:sldLayoutId id="2147483657" r:id="rId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5"/>
          </a:solidFill>
          <a:latin typeface="Segoe UI" pitchFamily="34" charset="0"/>
          <a:ea typeface="+mj-ea"/>
          <a:cs typeface="Segoe U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80000"/>
        <a:buFont typeface="Wingdings 3" pitchFamily="18" charset="2"/>
        <a:buChar char="u"/>
        <a:defRPr lang="en-GB" sz="2000" dirty="0" smtClean="0">
          <a:solidFill>
            <a:srgbClr val="4D4D4D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100000"/>
        <a:buFont typeface="Wingdings" pitchFamily="2" charset="2"/>
        <a:buChar char="§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–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•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 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ing.systems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image" Target="../media/image13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2A7B583-FFCB-4C4E-8777-96A0747F945C}"/>
              </a:ext>
            </a:extLst>
          </p:cNvPr>
          <p:cNvSpPr txBox="1">
            <a:spLocks/>
          </p:cNvSpPr>
          <p:nvPr/>
        </p:nvSpPr>
        <p:spPr bwMode="auto">
          <a:xfrm>
            <a:off x="1000524" y="2299957"/>
            <a:ext cx="8262188" cy="112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5"/>
                </a:solidFill>
                <a:latin typeface="Segoe UI" pitchFamily="34" charset="0"/>
                <a:ea typeface="+mj-ea"/>
                <a:cs typeface="Segoe UI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9pPr>
          </a:lstStyle>
          <a:p>
            <a:pPr lvl="0" algn="l">
              <a:spcAft>
                <a:spcPts val="1200"/>
              </a:spcAft>
              <a:defRPr/>
            </a:pPr>
            <a:r>
              <a:rPr lang="de-DE" sz="3200" kern="0" dirty="0">
                <a:solidFill>
                  <a:srgbClr val="1F5394"/>
                </a:solidFill>
                <a:latin typeface="+mj-lt"/>
              </a:rPr>
              <a:t>Poisson </a:t>
            </a:r>
            <a:r>
              <a:rPr lang="de-DE" sz="3200" kern="0" dirty="0" err="1">
                <a:solidFill>
                  <a:srgbClr val="1F5394"/>
                </a:solidFill>
                <a:latin typeface="+mj-lt"/>
              </a:rPr>
              <a:t>Processes</a:t>
            </a:r>
            <a:endParaRPr lang="de-DE" sz="3200" kern="0" dirty="0">
              <a:solidFill>
                <a:srgbClr val="1F5394"/>
              </a:solidFill>
              <a:latin typeface="+mj-lt"/>
            </a:endParaRP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850D07EA-32AC-4C80-8FD0-918146CE25CE}"/>
              </a:ext>
            </a:extLst>
          </p:cNvPr>
          <p:cNvSpPr txBox="1">
            <a:spLocks/>
          </p:cNvSpPr>
          <p:nvPr/>
        </p:nvSpPr>
        <p:spPr>
          <a:xfrm>
            <a:off x="1000523" y="4252914"/>
            <a:ext cx="8407400" cy="17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None/>
              <a:def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 Evaluation </a:t>
            </a:r>
            <a:r>
              <a:rPr kumimoji="0" lang="de-DE" sz="2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de-DE" sz="2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Internet </a:t>
            </a:r>
            <a:r>
              <a:rPr kumimoji="0" lang="de-DE" sz="2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</a:t>
            </a: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Things (IoT)</a:t>
            </a:r>
            <a:endParaRPr kumimoji="0" lang="de-DE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Course: Performance Evaluation </a:t>
            </a:r>
            <a:r>
              <a:rPr kumimoji="0" lang="de-DE" sz="2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</a:t>
            </a: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Distributed Systems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endParaRPr kumimoji="0" lang="de-DE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Prof. Tobias Hoßfeld, Summer Semester 2022</a:t>
            </a:r>
            <a:endParaRPr kumimoji="0" lang="de-DE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fik 9" descr="Ein Bild, das Person, drinnen, stehend, Mann enthält.&#10;&#10;Automatisch generierte Beschreibung">
            <a:extLst>
              <a:ext uri="{FF2B5EF4-FFF2-40B4-BE49-F238E27FC236}">
                <a16:creationId xmlns:a16="http://schemas.microsoft.com/office/drawing/2014/main" id="{BDD5E35F-75EE-4695-98F9-218628A1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" b="-1"/>
          <a:stretch/>
        </p:blipFill>
        <p:spPr>
          <a:xfrm>
            <a:off x="9336440" y="4316412"/>
            <a:ext cx="2093560" cy="144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B9C53AC-B580-40B2-97F1-571C2A7E055D}"/>
              </a:ext>
            </a:extLst>
          </p:cNvPr>
          <p:cNvSpPr/>
          <p:nvPr/>
        </p:nvSpPr>
        <p:spPr>
          <a:xfrm>
            <a:off x="1000524" y="1713240"/>
            <a:ext cx="2228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kern="0" dirty="0">
                <a:solidFill>
                  <a:srgbClr val="1F53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 3.3 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053DA-7374-4F03-BED9-0B7B1826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PASTA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BC17398-4A04-4B54-AEB2-F116DBA013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1201400" cy="5105400"/>
              </a:xfrm>
            </p:spPr>
            <p:txBody>
              <a:bodyPr/>
              <a:lstStyle/>
              <a:p>
                <a:r>
                  <a:rPr lang="de-DE" dirty="0"/>
                  <a:t>PASTA = „Poisson Arrival Sees Time Average“</a:t>
                </a:r>
              </a:p>
              <a:p>
                <a:endParaRPr lang="de-D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	number of customers in system at a random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r.v.</a:t>
                </a:r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	number of customers in system as observed by an arriving customer (</a:t>
                </a:r>
                <a:r>
                  <a:rPr lang="en-US" dirty="0" err="1"/>
                  <a:t>r.v.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PASTA property</a:t>
                </a:r>
                <a:r>
                  <a:rPr lang="en-US" dirty="0"/>
                  <a:t>: probability to see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customers is identical for random and arriving customers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PASTA property is often utilized</a:t>
                </a:r>
              </a:p>
              <a:p>
                <a:pPr lvl="1"/>
                <a:r>
                  <a:rPr lang="en-US" dirty="0"/>
                  <a:t>e.g., blocking probabilities of arriving customers in M/M/n loss systems</a:t>
                </a:r>
              </a:p>
              <a:p>
                <a:pPr lvl="1"/>
                <a:r>
                  <a:rPr lang="en-US" dirty="0"/>
                  <a:t>e.g., derivation of system state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M/GI/1 delay </a:t>
                </a:r>
                <a:r>
                  <a:rPr lang="en-US" dirty="0" err="1"/>
                  <a:t>sytems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PASTA requires Poisson arrival process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BC17398-4A04-4B54-AEB2-F116DBA013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1201400" cy="5105400"/>
              </a:xfrm>
              <a:blipFill>
                <a:blip r:embed="rId2"/>
                <a:stretch>
                  <a:fillRect l="-218" t="-477" r="-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7D2859-6C6B-4B3E-8186-5D1CE30A3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DC06C67B-723A-4D8D-904B-0E5A0E3EDA26}"/>
                  </a:ext>
                </a:extLst>
              </p:cNvPr>
              <p:cNvSpPr/>
              <p:nvPr/>
            </p:nvSpPr>
            <p:spPr bwMode="auto">
              <a:xfrm>
                <a:off x="3657600" y="3352800"/>
                <a:ext cx="4495800" cy="6096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</m:ctrlPr>
                      </m:sSupPr>
                      <m:e>
                        <m: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  <m:t>𝑥</m:t>
                        </m:r>
                      </m:e>
                      <m:sup>
                        <m: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</m:ctrlPr>
                      </m:dPr>
                      <m:e>
                        <m: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  <m:t>𝑖</m:t>
                        </m:r>
                      </m:e>
                    </m:d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=</m:t>
                    </m:r>
                    <m:sSub>
                      <m:sSubPr>
                        <m:ctrlP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</m:ctrlPr>
                      </m:sSubPr>
                      <m:e>
                        <m: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  <m:t>𝑥</m:t>
                        </m:r>
                      </m:e>
                      <m:sub>
                        <m: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  <m:t>𝐴</m:t>
                        </m:r>
                      </m:sub>
                    </m:sSub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(</m:t>
                    </m:r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𝑖</m:t>
                    </m:r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)  </m:t>
                    </m:r>
                  </m:oMath>
                </a14:m>
                <a:r>
                  <a:rPr lang="en-US" sz="2000" b="0" i="1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,  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𝑖</m:t>
                    </m:r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=0,1,…</m:t>
                    </m:r>
                  </m:oMath>
                </a14:m>
                <a:endParaRPr lang="en-US" sz="2000" b="0" i="1" dirty="0">
                  <a:solidFill>
                    <a:srgbClr val="4D4D4D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DC06C67B-723A-4D8D-904B-0E5A0E3EDA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7600" y="3352800"/>
                <a:ext cx="4495800" cy="609600"/>
              </a:xfrm>
              <a:prstGeom prst="rect">
                <a:avLst/>
              </a:prstGeom>
              <a:blipFill>
                <a:blip r:embed="rId3"/>
                <a:stretch>
                  <a:fillRect b="-1000"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303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A32F76F-119D-42AD-9FD0-3DDBF706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PASTA </a:t>
            </a:r>
            <a:r>
              <a:rPr lang="en-US" dirty="0"/>
              <a:t>Property</a:t>
            </a:r>
            <a:endParaRPr lang="de-DE" dirty="0"/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D4084D7E-3399-4425-967A-75942F4AE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0DC92F-F8D3-4E9A-990F-8CC0CA93D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F37917-AF90-4485-A209-292CC513BAA7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5232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1B583C-8215-4DF3-BDED-D4A9AF79A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Counter-example: PASTA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2E821E-65A2-4CBF-92F4-5B5DE79BAA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Simple counter-example that PASTA is not valid for any arrival process</a:t>
                </a:r>
              </a:p>
              <a:p>
                <a:pPr lvl="1"/>
                <a:r>
                  <a:rPr lang="en-US" dirty="0"/>
                  <a:t>D/D/1 queue with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2E821E-65A2-4CBF-92F4-5B5DE79BAA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D11CD4-1AC3-4B53-B141-63BCD784B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8942D61-E2D6-4691-8871-E6D8318BEF09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7554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0FA83-D80E-4E15-97F2-EF41E1C70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Arrivals in Fixed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D9667F0-399B-49F0-AC7D-E105892A97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Number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of Poisson arrivals in a fixed interval of length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with arrival rate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Uniform distribution of Poisson arrivals in fixed interval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D9667F0-399B-49F0-AC7D-E105892A97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33EF61-4582-4BC7-8496-B3707F4A6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97F832-9B6A-43C1-876E-1B5C9C2DF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61562"/>
            <a:ext cx="7579453" cy="1862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E86D41DD-4236-49EB-92F9-1902760F67D6}"/>
                  </a:ext>
                </a:extLst>
              </p:cNvPr>
              <p:cNvSpPr/>
              <p:nvPr/>
            </p:nvSpPr>
            <p:spPr bwMode="auto">
              <a:xfrm>
                <a:off x="1219200" y="2971800"/>
                <a:ext cx="4495800" cy="126156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𝑁</m:t>
                      </m:r>
                      <m:d>
                        <m:d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</m:ctrlPr>
                        </m:dPr>
                        <m:e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𝑡</m:t>
                          </m:r>
                        </m:e>
                      </m:d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de-DE" sz="2000" b="0" i="0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POIS</m:t>
                      </m:r>
                      <m:d>
                        <m:d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</m:ctrlPr>
                        </m:dPr>
                        <m:e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𝜆</m:t>
                          </m:r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𝑡</m:t>
                          </m:r>
                        </m:e>
                      </m:d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2000" b="0" i="0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with</m:t>
                      </m:r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  </m:t>
                      </m:r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</m:ctrlPr>
                        </m:dPr>
                        <m:e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cs typeface="Segoe UI" pitchFamily="34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cs typeface="Segoe UI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</m:ctrlPr>
                        </m:fPr>
                        <m:num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𝜆</m:t>
                          </m:r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de-DE" sz="2000" b="0" i="1" dirty="0">
                  <a:solidFill>
                    <a:srgbClr val="4D4D4D"/>
                  </a:solidFill>
                  <a:latin typeface="Segoe UI" pitchFamily="34" charset="0"/>
                  <a:cs typeface="Segoe UI" pitchFamily="34" charset="0"/>
                </a:endParaRPr>
              </a:p>
              <a:p>
                <a:pPr marL="88900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cs typeface="Segoe UI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cs typeface="Segoe UI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=</m:t>
                          </m:r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𝑘</m:t>
                          </m:r>
                        </m:e>
                      </m:d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=</m:t>
                      </m:r>
                      <m:f>
                        <m:f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cs typeface="Segoe UI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cs typeface="Segoe UI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cs typeface="Segoe UI" pitchFamily="34" charset="0"/>
                                    </a:rPr>
                                    <m:t>𝜆</m:t>
                                  </m:r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cs typeface="Segoe UI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cs typeface="Segoe UI" pitchFamily="34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𝑘</m:t>
                          </m:r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</m:ctrlPr>
                        </m:sSupPr>
                        <m:e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−</m:t>
                          </m:r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𝜆</m:t>
                          </m:r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solidFill>
                    <a:srgbClr val="4D4D4D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E86D41DD-4236-49EB-92F9-1902760F6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9200" y="2971800"/>
                <a:ext cx="4495800" cy="1261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1F7CB13B-6D92-48D3-AB2A-A11E702031E0}"/>
                  </a:ext>
                </a:extLst>
              </p:cNvPr>
              <p:cNvSpPr/>
              <p:nvPr/>
            </p:nvSpPr>
            <p:spPr bwMode="auto">
              <a:xfrm>
                <a:off x="1219200" y="4965657"/>
                <a:ext cx="4495800" cy="67314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de-DE" sz="2000" b="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000" b="0" i="1" dirty="0">
                  <a:solidFill>
                    <a:srgbClr val="4D4D4D"/>
                  </a:solidFill>
                  <a:latin typeface="Cambria Math" panose="02040503050406030204" pitchFamily="18" charset="0"/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1F7CB13B-6D92-48D3-AB2A-A11E70203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9200" y="4965657"/>
                <a:ext cx="4495800" cy="673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58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209801"/>
            <a:ext cx="10543116" cy="2057400"/>
          </a:xfrm>
        </p:spPr>
        <p:txBody>
          <a:bodyPr/>
          <a:lstStyle/>
          <a:p>
            <a:r>
              <a:rPr lang="de-DE" noProof="0" dirty="0" err="1"/>
              <a:t>Merging</a:t>
            </a:r>
            <a:r>
              <a:rPr lang="de-DE" noProof="0" dirty="0"/>
              <a:t> and Splitting </a:t>
            </a:r>
            <a:r>
              <a:rPr lang="de-DE" noProof="0" dirty="0" err="1"/>
              <a:t>of</a:t>
            </a:r>
            <a:r>
              <a:rPr lang="de-DE" noProof="0" dirty="0"/>
              <a:t> Poisson </a:t>
            </a:r>
            <a:r>
              <a:rPr lang="de-DE" noProof="0" dirty="0" err="1"/>
              <a:t>Processes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91979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60EFC3D-E362-403F-93EB-AAA46BC60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034" y="914400"/>
            <a:ext cx="7764966" cy="2726982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37630106-25E0-43DE-B85F-DA8160FC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of Poisson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02561EAD-578C-4A2D-8906-3F50065739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0668000" cy="5638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Superposition of Poisson processes </a:t>
                </a:r>
                <a:br>
                  <a:rPr lang="en-US" dirty="0"/>
                </a:br>
                <a:r>
                  <a:rPr lang="en-US" dirty="0"/>
                  <a:t>remains a Poisson process</a:t>
                </a:r>
              </a:p>
              <a:p>
                <a:pPr lvl="1"/>
                <a:r>
                  <a:rPr lang="en-US" dirty="0"/>
                  <a:t>Process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Process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Superposition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Proof: random observer sees minimum of recurrence times of both processes</a:t>
                </a:r>
              </a:p>
              <a:p>
                <a:pPr lvl="1"/>
                <a:r>
                  <a:rPr lang="en-US" dirty="0"/>
                  <a:t>recurrence time is exponentially distributed with same rate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CDF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=1−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general: superposition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Poisson processes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02561EAD-578C-4A2D-8906-3F50065739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0668000" cy="5638800"/>
              </a:xfrm>
              <a:blipFill>
                <a:blip r:embed="rId3"/>
                <a:stretch>
                  <a:fillRect l="-229" t="-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D7F29A3-CEBB-4C7B-B250-23337B859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E51A8E7E-DE8B-41DE-A198-8B32FF152D7E}"/>
                  </a:ext>
                </a:extLst>
              </p:cNvPr>
              <p:cNvSpPr/>
              <p:nvPr/>
            </p:nvSpPr>
            <p:spPr bwMode="auto">
              <a:xfrm>
                <a:off x="6705600" y="5490771"/>
                <a:ext cx="2628900" cy="67314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de-DE" sz="2000" b="0" i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de-DE" sz="2000" b="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rgbClr val="4D4D4D"/>
                  </a:solidFill>
                  <a:latin typeface="Cambria Math" panose="02040503050406030204" pitchFamily="18" charset="0"/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E51A8E7E-DE8B-41DE-A198-8B32FF152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5600" y="5490771"/>
                <a:ext cx="2628900" cy="673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6727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77B71-835E-47BB-98F7-50181FAB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Thinning of Poisson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E7B76F9-C602-4AF1-8B1E-BB4718EF81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Poisson process with rate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an arrival event is considered in the thinned process </a:t>
                </a:r>
              </a:p>
              <a:p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an arrival event is not considered (gray arrows)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Thinned process is a Poisson process with rate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E7B76F9-C602-4AF1-8B1E-BB4718EF81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56EB7D-EDAF-498A-A27A-21C9F3BC5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91E0E7-D311-4351-8432-CC0BBC51C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92438"/>
            <a:ext cx="9194334" cy="25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10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77B71-835E-47BB-98F7-50181FAB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Thinning of Poisson Processes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3DA8789-0C13-4563-93D6-97D112EAC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56EB7D-EDAF-498A-A27A-21C9F3BC5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DBC83DE-62FB-4935-BA67-1C5D95EC6AB7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5172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77B71-835E-47BB-98F7-50181FAB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Thinning of Poisson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E7B76F9-C602-4AF1-8B1E-BB4718EF81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Poisson process with rate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b="0" dirty="0"/>
              </a:p>
              <a:p>
                <a:r>
                  <a:rPr lang="en-US" dirty="0"/>
                  <a:t>Cyclic or deterministic thinning</a:t>
                </a:r>
              </a:p>
              <a:p>
                <a:pPr lvl="1"/>
                <a:r>
                  <a:rPr lang="en-US" dirty="0"/>
                  <a:t>e.g., every second arrival is skipped</a:t>
                </a:r>
              </a:p>
              <a:p>
                <a:pPr lvl="1"/>
                <a:r>
                  <a:rPr lang="en-US" dirty="0"/>
                  <a:t>interarrival times follows an Erlang distribution, e.g.,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E7B76F9-C602-4AF1-8B1E-BB4718EF81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56EB7D-EDAF-498A-A27A-21C9F3BC5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3E3F8D-B31A-43CC-AFA7-BD1EB9914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508011"/>
            <a:ext cx="7620000" cy="341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96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30BF384-DA10-4055-B9BB-0747ADF47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Arrivals during an Arbitrarily Distributed Interval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36898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-1" y="3810000"/>
            <a:ext cx="7221671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 </a:t>
            </a:r>
            <a:r>
              <a:rPr lang="de-DE" dirty="0" err="1" smtClean="0"/>
              <a:t>and</a:t>
            </a:r>
            <a:r>
              <a:rPr lang="de-DE" dirty="0" smtClean="0"/>
              <a:t> Copyright </a:t>
            </a:r>
            <a:r>
              <a:rPr lang="de-DE" dirty="0" err="1" smtClean="0"/>
              <a:t>Notice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914400"/>
            <a:ext cx="65532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Lecture slides, figures, and scripts are based on the open access text </a:t>
            </a:r>
            <a:r>
              <a:rPr lang="en-US" sz="1800" dirty="0"/>
              <a:t>book “Performance Modeling and Analysis of Communication Networks</a:t>
            </a:r>
            <a:r>
              <a:rPr lang="en-US" sz="1800" dirty="0" smtClean="0"/>
              <a:t>”. The </a:t>
            </a:r>
            <a:r>
              <a:rPr lang="en-US" sz="1800" dirty="0"/>
              <a:t>book </a:t>
            </a:r>
            <a:r>
              <a:rPr lang="en-US" sz="1800" dirty="0" smtClean="0"/>
              <a:t>and scripts are </a:t>
            </a:r>
            <a:r>
              <a:rPr lang="en-US" sz="1800" dirty="0"/>
              <a:t>licensed under the Creative Commons License Attribution-</a:t>
            </a:r>
            <a:r>
              <a:rPr lang="en-US" sz="1800" dirty="0" err="1"/>
              <a:t>ShareAlike</a:t>
            </a:r>
            <a:r>
              <a:rPr lang="en-US" sz="1800" dirty="0"/>
              <a:t> 4.0 International (</a:t>
            </a:r>
            <a:r>
              <a:rPr lang="en-US" sz="1800" dirty="0">
                <a:hlinkClick r:id="rId2"/>
              </a:rPr>
              <a:t>CC BY-SA 4.0</a:t>
            </a:r>
            <a:r>
              <a:rPr lang="en-US" sz="1800" dirty="0" smtClean="0"/>
              <a:t>). If </a:t>
            </a:r>
            <a:r>
              <a:rPr lang="en-US" sz="1800" dirty="0"/>
              <a:t>you remix, transform, or build upon the material, you must distribute your contributions under the same license as the original.</a:t>
            </a:r>
            <a:br>
              <a:rPr lang="en-US" sz="1800" dirty="0"/>
            </a:br>
            <a:endParaRPr lang="en-US" sz="1800" dirty="0"/>
          </a:p>
          <a:p>
            <a:pPr marL="0" indent="0">
              <a:spcAft>
                <a:spcPts val="300"/>
              </a:spcAft>
              <a:buNone/>
            </a:pPr>
            <a:r>
              <a:rPr lang="en-US" sz="1800" b="1" dirty="0">
                <a:solidFill>
                  <a:schemeClr val="accent5"/>
                </a:solidFill>
              </a:rPr>
              <a:t>The book </a:t>
            </a:r>
            <a:r>
              <a:rPr lang="en-US" sz="1800" b="1" dirty="0" smtClean="0">
                <a:solidFill>
                  <a:schemeClr val="accent5"/>
                </a:solidFill>
              </a:rPr>
              <a:t>must be </a:t>
            </a:r>
            <a:r>
              <a:rPr lang="en-US" sz="1800" b="1" dirty="0">
                <a:solidFill>
                  <a:schemeClr val="accent5"/>
                </a:solidFill>
              </a:rPr>
              <a:t>cited </a:t>
            </a:r>
            <a:r>
              <a:rPr lang="en-US" sz="1800" b="1" dirty="0" smtClean="0">
                <a:solidFill>
                  <a:schemeClr val="accent5"/>
                </a:solidFill>
              </a:rPr>
              <a:t>and the disclaimer attached when using lectures slides or scripts. </a:t>
            </a:r>
          </a:p>
          <a:p>
            <a:pPr marL="271463" indent="0">
              <a:buNone/>
            </a:pPr>
            <a:r>
              <a:rPr lang="en-US" sz="1800" i="1" dirty="0" smtClean="0"/>
              <a:t>Tran-</a:t>
            </a:r>
            <a:r>
              <a:rPr lang="en-US" sz="1800" i="1" dirty="0" err="1" smtClean="0"/>
              <a:t>Gia</a:t>
            </a:r>
            <a:r>
              <a:rPr lang="en-US" sz="1800" i="1" dirty="0"/>
              <a:t>, P. &amp; </a:t>
            </a:r>
            <a:r>
              <a:rPr lang="en-US" sz="1800" i="1" dirty="0" err="1"/>
              <a:t>Hossfeld</a:t>
            </a:r>
            <a:r>
              <a:rPr lang="en-US" sz="1800" i="1" dirty="0"/>
              <a:t>, T. (2021).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Performance </a:t>
            </a:r>
            <a:r>
              <a:rPr lang="en-US" sz="1800" i="1" dirty="0"/>
              <a:t>Modeling and Analysis of Communication Networks - A Lecture Note. </a:t>
            </a:r>
            <a:r>
              <a:rPr lang="en-US" sz="1800" i="1" dirty="0" err="1"/>
              <a:t>Würzburg</a:t>
            </a:r>
            <a:r>
              <a:rPr lang="en-US" sz="1800" i="1" dirty="0"/>
              <a:t> University Press. https://doi.org/10.25972/WUP-978-3-95826-153-2 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Website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</a:t>
            </a:r>
            <a:r>
              <a:rPr lang="de-DE" sz="1800" dirty="0" err="1" smtClean="0"/>
              <a:t>book</a:t>
            </a:r>
            <a:r>
              <a:rPr lang="de-DE" sz="1800" dirty="0" smtClean="0"/>
              <a:t>, </a:t>
            </a:r>
            <a:r>
              <a:rPr lang="de-DE" sz="1800" dirty="0" err="1" smtClean="0"/>
              <a:t>exercises</a:t>
            </a:r>
            <a:r>
              <a:rPr lang="de-DE" sz="1800" dirty="0" smtClean="0"/>
              <a:t>,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scripts</a:t>
            </a:r>
            <a:r>
              <a:rPr lang="de-DE" sz="1800" dirty="0" smtClean="0"/>
              <a:t>: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://modeling.systems/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4D4D6-C07F-4E69-AC50-5450ADCD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71" y="0"/>
            <a:ext cx="500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72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BE5174-C768-493B-9FDB-43AA586B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Arbitrarily Distributed Observation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AD42D43A-C1F6-487A-A398-D856034B0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1277600" cy="5105400"/>
              </a:xfrm>
            </p:spPr>
            <p:txBody>
              <a:bodyPr/>
              <a:lstStyle/>
              <a:p>
                <a:r>
                  <a:rPr lang="en-US" dirty="0"/>
                  <a:t>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of observation window is a </a:t>
                </a:r>
                <a:r>
                  <a:rPr lang="en-US" dirty="0" err="1"/>
                  <a:t>r.v.</a:t>
                </a:r>
                <a:r>
                  <a:rPr lang="en-US" dirty="0"/>
                  <a:t> with Laplace transform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Number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 of arrivals during B is of interest, e.g., analysis of M/GI/1 delay system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Generating function </a:t>
                </a:r>
                <a:r>
                  <a:rPr lang="en-US" dirty="0"/>
                  <a:t>of the number of arrivals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𝐺𝐹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depends on Laplace transform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AD42D43A-C1F6-487A-A398-D856034B0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1277600" cy="5105400"/>
              </a:xfrm>
              <a:blipFill>
                <a:blip r:embed="rId3"/>
                <a:stretch>
                  <a:fillRect l="-216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62583B0-7692-43A8-B35A-8C0E922D6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D738DEE-C667-473B-87C4-CCF412D4E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85" y="2023844"/>
            <a:ext cx="9731229" cy="2810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78D33F42-DBE3-434B-ACD2-2C628D93E760}"/>
                  </a:ext>
                </a:extLst>
              </p:cNvPr>
              <p:cNvSpPr/>
              <p:nvPr/>
            </p:nvSpPr>
            <p:spPr bwMode="auto">
              <a:xfrm>
                <a:off x="4267200" y="5514932"/>
                <a:ext cx="3314700" cy="67314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0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𝐺𝐹</m:t>
                          </m:r>
                        </m:sub>
                      </m:sSub>
                      <m:d>
                        <m:d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0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b="0" i="1" dirty="0">
                  <a:solidFill>
                    <a:srgbClr val="4D4D4D"/>
                  </a:solidFill>
                  <a:latin typeface="Cambria Math" panose="02040503050406030204" pitchFamily="18" charset="0"/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78D33F42-DBE3-434B-ACD2-2C628D93E7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7200" y="5514932"/>
                <a:ext cx="3314700" cy="673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768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BE5174-C768-493B-9FDB-43AA586B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62583B0-7692-43A8-B35A-8C0E922D6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A65AAC-3C92-4C0E-AB72-93E81D6E12D2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622E2BC8-2DDC-4039-8B2E-BA81A1998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97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6F45E31-33FF-4E08-B20C-BA04DE132CF8}"/>
              </a:ext>
            </a:extLst>
          </p:cNvPr>
          <p:cNvSpPr/>
          <p:nvPr/>
        </p:nvSpPr>
        <p:spPr bwMode="auto">
          <a:xfrm>
            <a:off x="533400" y="3429000"/>
            <a:ext cx="5715000" cy="10129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D7D88-7DB2-4D5B-931F-AC92ACCB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Chapter 3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E244C1-9E59-43E4-A58A-D96A5DA75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019800" cy="5441950"/>
          </a:xfrm>
        </p:spPr>
        <p:txBody>
          <a:bodyPr>
            <a:normAutofit/>
          </a:bodyPr>
          <a:lstStyle/>
          <a:p>
            <a:pPr marL="0" indent="0" defTabSz="268288">
              <a:buFont typeface="Wingdings 3" pitchFamily="18" charset="2"/>
              <a:buNone/>
            </a:pPr>
            <a:r>
              <a:rPr lang="en-US" sz="1800" b="1" kern="0" dirty="0">
                <a:solidFill>
                  <a:schemeClr val="accent5"/>
                </a:solidFill>
              </a:rPr>
              <a:t>3 	Elementary Random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3.1 Stochastic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3.1.1 Definition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3.1.2 Markov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3.1.3 Elementary Processes in Performance Models</a:t>
            </a:r>
          </a:p>
          <a:p>
            <a:pPr marL="0" indent="0" defTabSz="268288">
              <a:lnSpc>
                <a:spcPct val="80000"/>
              </a:lnSpc>
              <a:buNone/>
            </a:pPr>
            <a:endParaRPr lang="en-US" sz="1600" b="0" dirty="0"/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3.2 Renewal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3.2.1 Definition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3.2.2 Analysis of Recurrence Time</a:t>
            </a:r>
          </a:p>
          <a:p>
            <a:pPr marL="0" indent="0" defTabSz="268288">
              <a:lnSpc>
                <a:spcPct val="80000"/>
              </a:lnSpc>
              <a:buNone/>
            </a:pPr>
            <a:endParaRPr lang="en-US" sz="1600" b="0" dirty="0"/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3.3 Poisson Process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3.3.1 Definition of a Poisson Process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3.3.2 Properties of the Poisson Process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3.3.3 Poisson Arrivals during Arbitrarily Distributed Interval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800" b="0" dirty="0"/>
              <a:t>	</a:t>
            </a:r>
            <a:endParaRPr lang="en-US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C8EAEF-4811-4435-A845-96024A075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177FE94-D9F7-4637-AB61-979750C6F81A}"/>
              </a:ext>
            </a:extLst>
          </p:cNvPr>
          <p:cNvSpPr txBox="1">
            <a:spLocks/>
          </p:cNvSpPr>
          <p:nvPr/>
        </p:nvSpPr>
        <p:spPr>
          <a:xfrm>
            <a:off x="6248400" y="1273098"/>
            <a:ext cx="5715000" cy="4746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4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defTabSz="268288">
              <a:lnSpc>
                <a:spcPct val="80000"/>
              </a:lnSpc>
              <a:buNone/>
            </a:pPr>
            <a:r>
              <a:rPr lang="en-US" sz="1600" b="0"/>
              <a:t>	3.4 </a:t>
            </a:r>
            <a:r>
              <a:rPr lang="en-US" sz="1600" b="0" dirty="0"/>
              <a:t>Superposition of Independent Renewal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3.4.1 Superposition of Poisson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3.4.2 Palm-</a:t>
            </a:r>
            <a:r>
              <a:rPr lang="en-US" sz="1600" b="0" dirty="0" err="1"/>
              <a:t>Khintchine</a:t>
            </a:r>
            <a:r>
              <a:rPr lang="en-US" sz="1600" b="0" dirty="0"/>
              <a:t> Theorem</a:t>
            </a:r>
          </a:p>
          <a:p>
            <a:pPr marL="0" indent="0" defTabSz="268288">
              <a:lnSpc>
                <a:spcPct val="80000"/>
              </a:lnSpc>
              <a:buNone/>
            </a:pPr>
            <a:endParaRPr lang="en-US" sz="1600" b="0" dirty="0"/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3.5 Markov State Process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3.5.1 Definition of Continuous-Time Markov Chain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3.5.2 Transition Behavior of Markovian State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3.5.3 State Equations and State Probabilities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3.5.4 Examples of Transition Probability Densities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3.5.5 Birth-and-Death Processes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990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Definition </a:t>
            </a:r>
            <a:r>
              <a:rPr lang="de-DE" noProof="0" dirty="0" err="1"/>
              <a:t>of</a:t>
            </a:r>
            <a:r>
              <a:rPr lang="de-DE" noProof="0" dirty="0"/>
              <a:t> a Poisson </a:t>
            </a:r>
            <a:r>
              <a:rPr lang="de-DE" noProof="0" dirty="0" err="1"/>
              <a:t>Process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9662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07217-74B7-4334-B7BD-31387197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Process as Counting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8FB31B-2F13-46A0-8D6B-12704B257E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accent5"/>
                    </a:solidFill>
                  </a:rPr>
                  <a:t>Counting process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≥0}</m:t>
                    </m:r>
                  </m:oMath>
                </a14:m>
                <a:r>
                  <a:rPr lang="en-US" dirty="0"/>
                  <a:t> is a Poisson process with rate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if being fulfilled</a:t>
                </a:r>
              </a:p>
              <a:p>
                <a:pPr lvl="1"/>
                <a:r>
                  <a:rPr lang="en-US" dirty="0"/>
                  <a:t>1.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(0) = 0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2. N(t) has independent increments. </a:t>
                </a:r>
              </a:p>
              <a:p>
                <a:pPr lvl="1"/>
                <a:r>
                  <a:rPr lang="en-US" dirty="0"/>
                  <a:t>3. N(t) has stationary increments. 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Independent increments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Number of arrivals during non-overlapping time intervals are independent r.v.s.</a:t>
                </a:r>
              </a:p>
              <a:p>
                <a:pPr lvl="1"/>
                <a:r>
                  <a:rPr lang="en-US" dirty="0"/>
                  <a:t>Consider time series: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 are independent</a:t>
                </a:r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Stationary increments</a:t>
                </a:r>
              </a:p>
              <a:p>
                <a:pPr lvl="1"/>
                <a:r>
                  <a:rPr lang="en-US" dirty="0"/>
                  <a:t>Number of arrivals between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 depends only on the length of the interval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, not on the starting point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For Poisson process: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8FB31B-2F13-46A0-8D6B-12704B257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 r="-114" b="-1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3716CD-1F70-4F77-9118-A54E65FC6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78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07217-74B7-4334-B7BD-31387197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Process as Renewal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8FB31B-2F13-46A0-8D6B-12704B257E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Poisson process with rate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renewal process with interarrival times following an exponential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de-DE" b="0" dirty="0"/>
                  <a:t>CDF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PDF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de-DE" b="0" dirty="0"/>
                  <a:t>Mean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Both definitions of a Poisson process (counting process, renewal process) are equivalent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8FB31B-2F13-46A0-8D6B-12704B257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3716CD-1F70-4F77-9118-A54E65FC6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92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err="1"/>
              <a:t>Memoryless</a:t>
            </a:r>
            <a:r>
              <a:rPr lang="de-DE" noProof="0" dirty="0"/>
              <a:t> </a:t>
            </a:r>
            <a:r>
              <a:rPr lang="de-DE" noProof="0" dirty="0" err="1"/>
              <a:t>property</a:t>
            </a:r>
            <a:r>
              <a:rPr lang="de-DE" noProof="0" dirty="0"/>
              <a:t>, </a:t>
            </a:r>
            <a:r>
              <a:rPr lang="de-DE" noProof="0" dirty="0" err="1"/>
              <a:t>recurrence</a:t>
            </a:r>
            <a:r>
              <a:rPr lang="de-DE" noProof="0" dirty="0"/>
              <a:t> time, PASTA </a:t>
            </a:r>
            <a:r>
              <a:rPr lang="de-DE" noProof="0" dirty="0" err="1"/>
              <a:t>property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Properties </a:t>
            </a:r>
            <a:r>
              <a:rPr lang="de-DE" noProof="0" dirty="0" err="1"/>
              <a:t>of</a:t>
            </a:r>
            <a:r>
              <a:rPr lang="de-DE" noProof="0" dirty="0"/>
              <a:t> a Poisson </a:t>
            </a:r>
            <a:r>
              <a:rPr lang="de-DE" noProof="0" dirty="0" err="1"/>
              <a:t>Process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3626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07217-74B7-4334-B7BD-31387197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Process as Renewal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8FB31B-2F13-46A0-8D6B-12704B257E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Poisson process with rate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renewal process with interarrival times following an exponential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de-DE" b="0" dirty="0"/>
                  <a:t>CDF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PDF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de-DE" b="0" dirty="0"/>
                  <a:t>Mean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Both definitions of a Poisson process (counting process, renewal process) are equivalent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8FB31B-2F13-46A0-8D6B-12704B257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3716CD-1F70-4F77-9118-A54E65FC6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97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FE9F65-672E-44BC-BA32-89FDEBEC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Memoryless Property for Poisson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C86BCBB-4DE5-432D-9A0C-C0A62C99F2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06680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Memoryless property of a positive random variable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for every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Exponential distribution has memoryless property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Recurrence time of Poisson process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Interarrival time and recurrence time follow exponential distribution with rate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Process develops completely independently of its past at any observation time</a:t>
                </a:r>
              </a:p>
              <a:p>
                <a:pPr lvl="1"/>
                <a:r>
                  <a:rPr lang="en-US" dirty="0"/>
                  <a:t>Poisson process is memoryless or has the Markov property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C86BCBB-4DE5-432D-9A0C-C0A62C99F2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0668000" cy="5715000"/>
              </a:xfrm>
              <a:blipFill>
                <a:blip r:embed="rId3"/>
                <a:stretch>
                  <a:fillRect l="-229" t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36BD8E-16E8-4A64-BB0F-B99A18FDF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93B431F2-DA74-4A33-9F3B-20DA16FE7C63}"/>
                  </a:ext>
                </a:extLst>
              </p:cNvPr>
              <p:cNvSpPr/>
              <p:nvPr/>
            </p:nvSpPr>
            <p:spPr bwMode="auto">
              <a:xfrm>
                <a:off x="762000" y="1653254"/>
                <a:ext cx="4495800" cy="6096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𝑃</m:t>
                      </m:r>
                      <m:d>
                        <m:dPr>
                          <m:ctrlPr>
                            <a:rPr lang="de-DE" sz="20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</m:ctrlPr>
                        </m:dPr>
                        <m:e>
                          <m:r>
                            <a:rPr lang="de-DE" sz="20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𝐴</m:t>
                          </m:r>
                          <m:r>
                            <a:rPr lang="de-DE" sz="20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&gt;</m:t>
                          </m:r>
                          <m:r>
                            <a:rPr lang="de-DE" sz="20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𝑠</m:t>
                          </m:r>
                          <m:r>
                            <a:rPr lang="de-DE" sz="20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+</m:t>
                          </m:r>
                          <m:r>
                            <a:rPr lang="de-DE" sz="20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𝑡</m:t>
                          </m:r>
                        </m:e>
                        <m:e>
                          <m:r>
                            <a:rPr lang="de-DE" sz="20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𝐴</m:t>
                          </m:r>
                          <m:r>
                            <a:rPr lang="de-DE" sz="20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&gt;</m:t>
                          </m:r>
                          <m:r>
                            <a:rPr lang="de-DE" sz="20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cs typeface="Segoe UI" pitchFamily="34" charset="0"/>
                            </a:rPr>
                            <m:t>𝑠</m:t>
                          </m:r>
                        </m:e>
                      </m:d>
                      <m:r>
                        <a:rPr lang="de-DE" sz="20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=</m:t>
                      </m:r>
                      <m:r>
                        <a:rPr lang="de-DE" sz="20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𝑃</m:t>
                      </m:r>
                      <m:r>
                        <a:rPr lang="de-DE" sz="20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(</m:t>
                      </m:r>
                      <m:r>
                        <a:rPr lang="de-DE" sz="20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𝐴</m:t>
                      </m:r>
                      <m:r>
                        <a:rPr lang="de-DE" sz="20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&gt;</m:t>
                      </m:r>
                      <m:r>
                        <a:rPr lang="de-DE" sz="20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𝑡</m:t>
                      </m:r>
                      <m:r>
                        <a:rPr lang="de-DE" sz="20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cs typeface="Segoe UI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4D4D4D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93B431F2-DA74-4A33-9F3B-20DA16FE7C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1653254"/>
                <a:ext cx="4495800" cy="60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15">
            <a:extLst>
              <a:ext uri="{FF2B5EF4-FFF2-40B4-BE49-F238E27FC236}">
                <a16:creationId xmlns:a16="http://schemas.microsoft.com/office/drawing/2014/main" id="{81857B73-CA62-4C3F-BA3D-E8F5B3F04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263127"/>
              </p:ext>
            </p:extLst>
          </p:nvPr>
        </p:nvGraphicFramePr>
        <p:xfrm>
          <a:off x="1219200" y="3780092"/>
          <a:ext cx="394571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Equation" r:id="rId5" imgW="2057400" imgH="241200" progId="Equation.DSMT4">
                  <p:embed/>
                </p:oleObj>
              </mc:Choice>
              <mc:Fallback>
                <p:oleObj name="Equation" r:id="rId5" imgW="2057400" imgH="241200" progId="Equation.DSMT4">
                  <p:embed/>
                  <p:pic>
                    <p:nvPicPr>
                      <p:cNvPr id="2459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780092"/>
                        <a:ext cx="3945718" cy="4572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7">
            <a:extLst>
              <a:ext uri="{FF2B5EF4-FFF2-40B4-BE49-F238E27FC236}">
                <a16:creationId xmlns:a16="http://schemas.microsoft.com/office/drawing/2014/main" id="{4DE78301-F665-407B-9FFE-8DB71ABC4E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689497"/>
              </p:ext>
            </p:extLst>
          </p:nvPr>
        </p:nvGraphicFramePr>
        <p:xfrm>
          <a:off x="1228725" y="4299205"/>
          <a:ext cx="1281885" cy="364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Equation" r:id="rId7" imgW="774364" imgH="215806" progId="">
                  <p:embed/>
                </p:oleObj>
              </mc:Choice>
              <mc:Fallback>
                <p:oleObj name="Equation" r:id="rId7" imgW="774364" imgH="215806" progId="">
                  <p:embed/>
                  <p:pic>
                    <p:nvPicPr>
                      <p:cNvPr id="2459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8725" y="4299205"/>
                        <a:ext cx="1281885" cy="364034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rafik 12">
            <a:extLst>
              <a:ext uri="{FF2B5EF4-FFF2-40B4-BE49-F238E27FC236}">
                <a16:creationId xmlns:a16="http://schemas.microsoft.com/office/drawing/2014/main" id="{5033444F-DEF7-40AA-8C1E-90186D845F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800" y="2667000"/>
            <a:ext cx="5935030" cy="1996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61A7B8E-5113-4CA7-95A4-8E91584A39D9}"/>
                  </a:ext>
                </a:extLst>
              </p:cNvPr>
              <p:cNvSpPr txBox="1"/>
              <p:nvPr/>
            </p:nvSpPr>
            <p:spPr>
              <a:xfrm>
                <a:off x="7086600" y="3421566"/>
                <a:ext cx="29774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61A7B8E-5113-4CA7-95A4-8E91584A3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3421566"/>
                <a:ext cx="297741" cy="400110"/>
              </a:xfrm>
              <a:prstGeom prst="rect">
                <a:avLst/>
              </a:prstGeom>
              <a:blipFill>
                <a:blip r:embed="rId10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6BADE68-E9A3-4A1F-84E5-FFBC3DE0C213}"/>
                  </a:ext>
                </a:extLst>
              </p:cNvPr>
              <p:cNvSpPr txBox="1"/>
              <p:nvPr/>
            </p:nvSpPr>
            <p:spPr>
              <a:xfrm>
                <a:off x="7726485" y="3421566"/>
                <a:ext cx="35071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6BADE68-E9A3-4A1F-84E5-FFBC3DE0C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485" y="3421566"/>
                <a:ext cx="35071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5CEAAC7-CC0C-48C8-AE8E-ACDBA590BF9B}"/>
                  </a:ext>
                </a:extLst>
              </p:cNvPr>
              <p:cNvSpPr txBox="1"/>
              <p:nvPr/>
            </p:nvSpPr>
            <p:spPr>
              <a:xfrm>
                <a:off x="8534399" y="3421566"/>
                <a:ext cx="29774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5CEAAC7-CC0C-48C8-AE8E-ACDBA590B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399" y="3421566"/>
                <a:ext cx="297741" cy="400110"/>
              </a:xfrm>
              <a:prstGeom prst="rect">
                <a:avLst/>
              </a:prstGeom>
              <a:blipFill>
                <a:blip r:embed="rId12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CCCCB04-6E76-4D77-B004-A861C37468E2}"/>
                  </a:ext>
                </a:extLst>
              </p:cNvPr>
              <p:cNvSpPr txBox="1"/>
              <p:nvPr/>
            </p:nvSpPr>
            <p:spPr>
              <a:xfrm>
                <a:off x="10088136" y="4066973"/>
                <a:ext cx="29774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CCCCB04-6E76-4D77-B004-A861C3746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136" y="4066973"/>
                <a:ext cx="297741" cy="400110"/>
              </a:xfrm>
              <a:prstGeom prst="rect">
                <a:avLst/>
              </a:prstGeom>
              <a:blipFill>
                <a:blip r:embed="rId13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53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|30.5|12.9|41.5"/>
  <p:tag name="GENSWF_SLIDE_UID" val="{DBE16EF6-CD36-4BA0-A1F3-1143B6D23FBF}:1932"/>
</p:tagLst>
</file>

<file path=ppt/theme/theme1.xml><?xml version="1.0" encoding="utf-8"?>
<a:theme xmlns:a="http://schemas.openxmlformats.org/drawingml/2006/main" name="i3_powerpoint_2017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1F5394"/>
      </a:accent5>
      <a:accent6>
        <a:srgbClr val="70AD47"/>
      </a:accent6>
      <a:hlink>
        <a:srgbClr val="0563C1"/>
      </a:hlink>
      <a:folHlink>
        <a:srgbClr val="954F72"/>
      </a:folHlink>
    </a:clrScheme>
    <a:fontScheme name="i3_font_styl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2000" b="0" dirty="0">
            <a:solidFill>
              <a:schemeClr val="bg1"/>
            </a:solidFill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20170425" id="{DC9CE8E7-E304-4EF4-A6EB-99A4F62FBDBA}" vid="{08FDE999-829D-4CCD-A438-DD68C14B5BA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1516</Words>
  <Application>Microsoft Office PowerPoint</Application>
  <PresentationFormat>Breitbild</PresentationFormat>
  <Paragraphs>219</Paragraphs>
  <Slides>21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30" baseType="lpstr">
      <vt:lpstr>Wingdings</vt:lpstr>
      <vt:lpstr>Arial</vt:lpstr>
      <vt:lpstr>Cambria Math</vt:lpstr>
      <vt:lpstr>Times New Roman</vt:lpstr>
      <vt:lpstr>Wingdings 3</vt:lpstr>
      <vt:lpstr>Segoe UI</vt:lpstr>
      <vt:lpstr>Arial Rounded MT Bold</vt:lpstr>
      <vt:lpstr>i3_powerpoint_2017</vt:lpstr>
      <vt:lpstr>Equation</vt:lpstr>
      <vt:lpstr>PowerPoint-Präsentation</vt:lpstr>
      <vt:lpstr>Disclaimer and Copyright Notice</vt:lpstr>
      <vt:lpstr>Chapter 3</vt:lpstr>
      <vt:lpstr>Definition of a Poisson Process</vt:lpstr>
      <vt:lpstr>Poisson Process as Counting Process</vt:lpstr>
      <vt:lpstr>Poisson Process as Renewal Process</vt:lpstr>
      <vt:lpstr>Properties of a Poisson Process</vt:lpstr>
      <vt:lpstr>Poisson Process as Renewal Process</vt:lpstr>
      <vt:lpstr>Memoryless Property for Poisson Process</vt:lpstr>
      <vt:lpstr>PASTA Property</vt:lpstr>
      <vt:lpstr>PASTA Property</vt:lpstr>
      <vt:lpstr>Counter-example: PASTA</vt:lpstr>
      <vt:lpstr>Arrivals in Fixed Interval</vt:lpstr>
      <vt:lpstr>Merging and Splitting of Poisson Processes</vt:lpstr>
      <vt:lpstr>Merging of Poisson Processes</vt:lpstr>
      <vt:lpstr>Random Thinning of Poisson Processes</vt:lpstr>
      <vt:lpstr>Random Thinning of Poisson Processes</vt:lpstr>
      <vt:lpstr>Cyclic Thinning of Poisson Processes</vt:lpstr>
      <vt:lpstr>Poisson Arrivals during an Arbitrarily Distributed Interval</vt:lpstr>
      <vt:lpstr>Arbitrarily Distributed Observation Interval</vt:lpstr>
      <vt:lpstr>Proof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Ch3.3 Poisson Process</dc:title>
  <dc:creator>tobias.hossfeld@uni-wuerzburg.de</dc:creator>
  <cp:lastModifiedBy>Tobias Hoßfeld</cp:lastModifiedBy>
  <cp:revision>929</cp:revision>
  <dcterms:created xsi:type="dcterms:W3CDTF">2011-01-08T01:15:19Z</dcterms:created>
  <dcterms:modified xsi:type="dcterms:W3CDTF">2022-05-05T09:17:46Z</dcterms:modified>
</cp:coreProperties>
</file>